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2556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347BB-54BA-4D32-8504-B0DC4D21BFE8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8A33A-28CE-40AC-979E-151466B131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8A33A-28CE-40AC-979E-151466B131D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Recommendations 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You can make any necessary changes to the </a:t>
            </a:r>
            <a:r>
              <a:rPr lang="en-US" b="1" dirty="0" err="1" smtClean="0"/>
              <a:t>ppt</a:t>
            </a:r>
            <a:r>
              <a:rPr lang="en-US" b="1" dirty="0" smtClean="0"/>
              <a:t> to meet the specific needs of your students</a:t>
            </a: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Preview  </a:t>
            </a:r>
            <a:r>
              <a:rPr lang="en-US" dirty="0" smtClean="0"/>
              <a:t>in presentation mode prior to using in your teaching– there is a lot animation! </a:t>
            </a:r>
          </a:p>
          <a:p>
            <a:pPr>
              <a:defRPr/>
            </a:pPr>
            <a:endParaRPr lang="en-US" u="sng" dirty="0" smtClean="0"/>
          </a:p>
          <a:p>
            <a:pPr>
              <a:defRPr/>
            </a:pPr>
            <a:r>
              <a:rPr lang="en-US" b="1" dirty="0" smtClean="0"/>
              <a:t>Teacher Edition: </a:t>
            </a:r>
            <a:r>
              <a:rPr lang="en-US" dirty="0" smtClean="0"/>
              <a:t>p.377-378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Objective(s): </a:t>
            </a:r>
            <a:r>
              <a:rPr lang="en-US" dirty="0" smtClean="0"/>
              <a:t>3.02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Miscellaneous Notes: 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polygon is derived from Greek with “many” and “angle”. That may help students !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last two statements offer opportunity for students to come up and circle items via </a:t>
            </a:r>
            <a:r>
              <a:rPr lang="en-US" dirty="0" err="1" smtClean="0"/>
              <a:t>SMARTboard</a:t>
            </a:r>
            <a:r>
              <a:rPr lang="en-US" dirty="0" smtClean="0"/>
              <a:t>, Promethean, etc. But make sure they are able to defend their choices either in single words, phrases, or short sentences.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8A33A-28CE-40AC-979E-151466B131D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8A33A-28CE-40AC-979E-151466B131D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Recommendations 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You can make any necessary changes to the </a:t>
            </a:r>
            <a:r>
              <a:rPr lang="en-US" b="1" dirty="0" err="1" smtClean="0"/>
              <a:t>ppt</a:t>
            </a:r>
            <a:r>
              <a:rPr lang="en-US" b="1" dirty="0" smtClean="0"/>
              <a:t> to meet the specific needs of your students</a:t>
            </a: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Preview  </a:t>
            </a:r>
            <a:r>
              <a:rPr lang="en-US" dirty="0" smtClean="0"/>
              <a:t>in presentation mode prior to using in your teaching– there is a lot animation! </a:t>
            </a:r>
          </a:p>
          <a:p>
            <a:pPr>
              <a:defRPr/>
            </a:pPr>
            <a:endParaRPr lang="en-US" u="sng" dirty="0" smtClean="0"/>
          </a:p>
          <a:p>
            <a:pPr>
              <a:defRPr/>
            </a:pPr>
            <a:r>
              <a:rPr lang="en-US" b="1" dirty="0" smtClean="0"/>
              <a:t>Teacher Edition: </a:t>
            </a:r>
            <a:r>
              <a:rPr lang="en-US" dirty="0" smtClean="0"/>
              <a:t>p.377-378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Objective(s): </a:t>
            </a:r>
            <a:r>
              <a:rPr lang="en-US" dirty="0" smtClean="0"/>
              <a:t>3.02</a:t>
            </a:r>
          </a:p>
          <a:p>
            <a:pPr>
              <a:defRPr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Miscellaneous Notes: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Can be used to do a quick review as you see fit: either it will link prior learning to new content today or it will build background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Once again students can have the opportunity  to come up and circle items that are either congruent or non congruent via </a:t>
            </a:r>
            <a:r>
              <a:rPr lang="en-US" dirty="0" err="1" smtClean="0"/>
              <a:t>SMARTboard</a:t>
            </a:r>
            <a:r>
              <a:rPr lang="en-US" dirty="0" smtClean="0"/>
              <a:t>, Promethean, etc. But make sure they are able to defend their choices either in single words, phrases, or short sentences.</a:t>
            </a:r>
          </a:p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8A33A-28CE-40AC-979E-151466B131D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Recommendations 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You can make any necessary changes to the </a:t>
            </a:r>
            <a:r>
              <a:rPr lang="en-US" b="1" dirty="0" err="1" smtClean="0"/>
              <a:t>ppt</a:t>
            </a:r>
            <a:r>
              <a:rPr lang="en-US" b="1" dirty="0" smtClean="0"/>
              <a:t> to meet the specific needs of your students</a:t>
            </a: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Preview  </a:t>
            </a:r>
            <a:r>
              <a:rPr lang="en-US" dirty="0" smtClean="0"/>
              <a:t>in presentation mode prior to using in your teaching– there is a lot animation! </a:t>
            </a:r>
          </a:p>
          <a:p>
            <a:pPr>
              <a:defRPr/>
            </a:pPr>
            <a:endParaRPr lang="en-US" u="sng" dirty="0" smtClean="0"/>
          </a:p>
          <a:p>
            <a:pPr>
              <a:defRPr/>
            </a:pPr>
            <a:r>
              <a:rPr lang="en-US" b="1" dirty="0" smtClean="0"/>
              <a:t>Teacher Edition: </a:t>
            </a:r>
            <a:r>
              <a:rPr lang="en-US" dirty="0" smtClean="0"/>
              <a:t>p.377-378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Objective(s): </a:t>
            </a:r>
            <a:r>
              <a:rPr lang="en-US" dirty="0" smtClean="0"/>
              <a:t>3.02</a:t>
            </a:r>
          </a:p>
          <a:p>
            <a:pPr>
              <a:defRPr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Miscellaneous Notes: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Can be used to do a quick review as you see fit: either it will link prior learning to new content today or it will build background</a:t>
            </a:r>
          </a:p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8A33A-28CE-40AC-979E-151466B131D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Recommendations 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You can make any necessary changes to the </a:t>
            </a:r>
            <a:r>
              <a:rPr lang="en-US" b="1" dirty="0" err="1" smtClean="0"/>
              <a:t>ppt</a:t>
            </a:r>
            <a:r>
              <a:rPr lang="en-US" b="1" dirty="0" smtClean="0"/>
              <a:t> to meet the specific needs of your students</a:t>
            </a: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Preview  </a:t>
            </a:r>
            <a:r>
              <a:rPr lang="en-US" dirty="0" smtClean="0"/>
              <a:t>in presentation mode prior to using in your teaching– there is a lot animation! </a:t>
            </a:r>
          </a:p>
          <a:p>
            <a:pPr>
              <a:defRPr/>
            </a:pPr>
            <a:endParaRPr lang="en-US" u="sng" dirty="0" smtClean="0"/>
          </a:p>
          <a:p>
            <a:pPr>
              <a:defRPr/>
            </a:pPr>
            <a:r>
              <a:rPr lang="en-US" b="1" dirty="0" smtClean="0"/>
              <a:t>Teacher Edition: </a:t>
            </a:r>
            <a:r>
              <a:rPr lang="en-US" dirty="0" smtClean="0"/>
              <a:t>p.377-378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Objective(s): </a:t>
            </a:r>
            <a:r>
              <a:rPr lang="en-US" dirty="0" smtClean="0"/>
              <a:t>3.02</a:t>
            </a:r>
          </a:p>
          <a:p>
            <a:pPr>
              <a:defRPr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Miscellaneous Notes: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Can be used to do a quick review as you see fit: either it will link prior learning to new content today or it will build background</a:t>
            </a:r>
          </a:p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8A33A-28CE-40AC-979E-151466B131D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Recommendations 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You can make any necessary changes to the </a:t>
            </a:r>
            <a:r>
              <a:rPr lang="en-US" b="1" dirty="0" err="1" smtClean="0"/>
              <a:t>ppt</a:t>
            </a:r>
            <a:r>
              <a:rPr lang="en-US" b="1" dirty="0" smtClean="0"/>
              <a:t> to meet the specific needs of your students</a:t>
            </a: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Preview  </a:t>
            </a:r>
            <a:r>
              <a:rPr lang="en-US" dirty="0" smtClean="0"/>
              <a:t>in presentation mode prior to using in your teaching– there is a lot animation! </a:t>
            </a:r>
          </a:p>
          <a:p>
            <a:pPr>
              <a:defRPr/>
            </a:pPr>
            <a:endParaRPr lang="en-US" u="sng" dirty="0" smtClean="0"/>
          </a:p>
          <a:p>
            <a:pPr>
              <a:defRPr/>
            </a:pPr>
            <a:r>
              <a:rPr lang="en-US" b="1" dirty="0" smtClean="0"/>
              <a:t>Teacher Edition: </a:t>
            </a:r>
            <a:r>
              <a:rPr lang="en-US" dirty="0" smtClean="0"/>
              <a:t>p.377-378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Objective(s): </a:t>
            </a:r>
            <a:r>
              <a:rPr lang="en-US" dirty="0" smtClean="0"/>
              <a:t>3.02</a:t>
            </a:r>
          </a:p>
          <a:p>
            <a:pPr>
              <a:defRPr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Miscellaneous Notes: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Can be used to do a quick review as you see fit: either it will link prior learning to new content today or it will build background</a:t>
            </a:r>
          </a:p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8A33A-28CE-40AC-979E-151466B131D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Recommendations 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You can make any necessary changes to the </a:t>
            </a:r>
            <a:r>
              <a:rPr lang="en-US" b="1" dirty="0" err="1" smtClean="0"/>
              <a:t>ppt</a:t>
            </a:r>
            <a:r>
              <a:rPr lang="en-US" b="1" dirty="0" smtClean="0"/>
              <a:t> to meet the specific needs of your students</a:t>
            </a: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Preview  </a:t>
            </a:r>
            <a:r>
              <a:rPr lang="en-US" dirty="0" smtClean="0"/>
              <a:t>in presentation mode prior to using in your teaching– there is a lot animation! </a:t>
            </a:r>
          </a:p>
          <a:p>
            <a:pPr>
              <a:defRPr/>
            </a:pPr>
            <a:endParaRPr lang="en-US" u="sng" dirty="0" smtClean="0"/>
          </a:p>
          <a:p>
            <a:pPr>
              <a:defRPr/>
            </a:pPr>
            <a:r>
              <a:rPr lang="en-US" b="1" dirty="0" smtClean="0"/>
              <a:t>Teacher Edition: </a:t>
            </a:r>
            <a:r>
              <a:rPr lang="en-US" dirty="0" smtClean="0"/>
              <a:t>p.377-378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Objective(s): </a:t>
            </a:r>
            <a:r>
              <a:rPr lang="en-US" dirty="0" smtClean="0"/>
              <a:t>3.02</a:t>
            </a:r>
          </a:p>
          <a:p>
            <a:pPr>
              <a:defRPr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Miscellaneous Notes: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Can be used to do a quick review as you see fit: either it will link prior learning to new content today or it will build background</a:t>
            </a:r>
          </a:p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8A33A-28CE-40AC-979E-151466B131D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Recommendations 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You can make any necessary changes to the </a:t>
            </a:r>
            <a:r>
              <a:rPr lang="en-US" b="1" dirty="0" err="1" smtClean="0"/>
              <a:t>ppt</a:t>
            </a:r>
            <a:r>
              <a:rPr lang="en-US" b="1" dirty="0" smtClean="0"/>
              <a:t> to meet the specific needs of your students</a:t>
            </a: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Preview  </a:t>
            </a:r>
            <a:r>
              <a:rPr lang="en-US" dirty="0" smtClean="0"/>
              <a:t>in presentation mode prior to using in your teaching– there is a lot animation! </a:t>
            </a:r>
          </a:p>
          <a:p>
            <a:pPr>
              <a:defRPr/>
            </a:pPr>
            <a:endParaRPr lang="en-US" u="sng" dirty="0" smtClean="0"/>
          </a:p>
          <a:p>
            <a:pPr>
              <a:defRPr/>
            </a:pPr>
            <a:r>
              <a:rPr lang="en-US" b="1" dirty="0" smtClean="0"/>
              <a:t>Teacher Edition: </a:t>
            </a:r>
            <a:r>
              <a:rPr lang="en-US" dirty="0" smtClean="0"/>
              <a:t>p.377-378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Objective(s): </a:t>
            </a:r>
            <a:r>
              <a:rPr lang="en-US" dirty="0" smtClean="0"/>
              <a:t>3.02</a:t>
            </a:r>
          </a:p>
          <a:p>
            <a:pPr>
              <a:defRPr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b="1" dirty="0" smtClean="0"/>
              <a:t>Miscellaneous Notes: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After  perpendicular and parallel show up ask students what they know about each. Have them turn and talk to a partner. Then click to see what is in the boxes and the </a:t>
            </a:r>
            <a:r>
              <a:rPr lang="en-US" smtClean="0"/>
              <a:t>examples below.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Can be used to do a quick review as you see fit: either it will link prior learning to new content today or it will build background</a:t>
            </a:r>
          </a:p>
          <a:p>
            <a:endParaRPr lang="en-US" dirty="0" smtClean="0"/>
          </a:p>
          <a:p>
            <a:pPr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8A33A-28CE-40AC-979E-151466B131D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Notes Placeholder 2"/>
          <p:cNvSpPr txBox="1">
            <a:spLocks/>
          </p:cNvSpPr>
          <p:nvPr/>
        </p:nvSpPr>
        <p:spPr>
          <a:xfrm>
            <a:off x="838200" y="44958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Recommendations </a:t>
            </a:r>
            <a:endParaRPr kumimoji="0" lang="en-US" sz="12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make any necessary changes to the </a:t>
            </a: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ppt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meet the specific needs of your students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Preview 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presentation mode prior to using in your teaching– there is a lot animation!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Teacher Edition: Challenge</a:t>
            </a:r>
            <a:r>
              <a:rPr kumimoji="0" lang="en-US" sz="1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Activity Card 4-3 --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p.381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Objective(s): </a:t>
            </a:r>
            <a:r>
              <a:rPr lang="en-US" sz="1200" dirty="0" smtClean="0"/>
              <a:t>3.04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Miscellaneous Notes: 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buFont typeface="Arial" pitchFamily="34" charset="0"/>
              <a:buChar char="•"/>
              <a:defRPr/>
            </a:pP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1200" dirty="0" smtClean="0"/>
              <a:t>Do students understand "tile a floor"? The student may be able to make a prediction about using either of the figures to tile a floor but because they do not understand what tiling a floor is they are unable to. Slide 9 is available to help students get the picture.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Notes Placeholder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3885-1DFE-4408-A20F-49BC686E824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CA9A-4DF4-404A-AC26-04D68C3E65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3885-1DFE-4408-A20F-49BC686E824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CA9A-4DF4-404A-AC26-04D68C3E65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3885-1DFE-4408-A20F-49BC686E824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CA9A-4DF4-404A-AC26-04D68C3E65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3885-1DFE-4408-A20F-49BC686E824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CA9A-4DF4-404A-AC26-04D68C3E65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3885-1DFE-4408-A20F-49BC686E824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CA9A-4DF4-404A-AC26-04D68C3E65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3885-1DFE-4408-A20F-49BC686E824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CA9A-4DF4-404A-AC26-04D68C3E65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3885-1DFE-4408-A20F-49BC686E824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CA9A-4DF4-404A-AC26-04D68C3E65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3885-1DFE-4408-A20F-49BC686E824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CA9A-4DF4-404A-AC26-04D68C3E65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3885-1DFE-4408-A20F-49BC686E824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CA9A-4DF4-404A-AC26-04D68C3E65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3885-1DFE-4408-A20F-49BC686E824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CA9A-4DF4-404A-AC26-04D68C3E65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E3885-1DFE-4408-A20F-49BC686E824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0CA9A-4DF4-404A-AC26-04D68C3E65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E3885-1DFE-4408-A20F-49BC686E8244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0CA9A-4DF4-404A-AC26-04D68C3E65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Compare and Contrast Polygons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4 Lesson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Rockwell" pitchFamily="18" charset="0"/>
              </a:rPr>
              <a:t>Polygon</a:t>
            </a:r>
            <a:endParaRPr lang="en-US" b="1" dirty="0">
              <a:latin typeface="Rockwell" pitchFamily="18" charset="0"/>
            </a:endParaRPr>
          </a:p>
        </p:txBody>
      </p:sp>
      <p:pic>
        <p:nvPicPr>
          <p:cNvPr id="1026" name="Picture 2" descr="http://library.thinkquest.org/J002441F/polyg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514600"/>
            <a:ext cx="4343400" cy="43434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438400" y="4267200"/>
            <a:ext cx="34290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62200" y="5715000"/>
            <a:ext cx="34290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048000" y="12192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poly-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105400" y="12192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-  </a:t>
            </a:r>
            <a:r>
              <a:rPr lang="en-US" sz="2800" dirty="0" err="1" smtClean="0"/>
              <a:t>gon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2667000" y="1828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“many”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562600" y="1828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“angle”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62400" cy="1143000"/>
          </a:xfrm>
        </p:spPr>
        <p:txBody>
          <a:bodyPr/>
          <a:lstStyle/>
          <a:p>
            <a:r>
              <a:rPr lang="en-US" b="1" dirty="0" smtClean="0">
                <a:latin typeface="Rockwell" pitchFamily="18" charset="0"/>
              </a:rPr>
              <a:t>congruent</a:t>
            </a:r>
            <a:endParaRPr lang="en-US" b="1" dirty="0">
              <a:latin typeface="Rockwell" pitchFamily="18" charset="0"/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4724400" y="381000"/>
            <a:ext cx="396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ckwell" pitchFamily="18" charset="0"/>
                <a:ea typeface="+mj-ea"/>
                <a:cs typeface="+mj-cs"/>
              </a:rPr>
              <a:t>Non congruent</a:t>
            </a:r>
          </a:p>
        </p:txBody>
      </p:sp>
      <p:pic>
        <p:nvPicPr>
          <p:cNvPr id="1030" name="Picture 6" descr="http://www.kwiznet.com/px/homes/i/math/G12/G7_Geometry_Congruent%20Triangles_RHS%20Propert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0"/>
            <a:ext cx="3952875" cy="2000250"/>
          </a:xfrm>
          <a:prstGeom prst="rect">
            <a:avLst/>
          </a:prstGeom>
          <a:noFill/>
        </p:spPr>
      </p:pic>
      <p:pic>
        <p:nvPicPr>
          <p:cNvPr id="1032" name="Picture 8" descr="http://1.bp.blogspot.com/-bpHznPqyI78/TdFwJtzjTTI/AAAAAAAADsY/Uv8n3ryLahQ/s1600/triangle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5624514" y="3290888"/>
            <a:ext cx="4486275" cy="1866900"/>
          </a:xfrm>
          <a:prstGeom prst="rect">
            <a:avLst/>
          </a:prstGeom>
          <a:noFill/>
        </p:spPr>
      </p:pic>
      <p:pic>
        <p:nvPicPr>
          <p:cNvPr id="1034" name="Picture 10" descr="http://www.beaconlearningcenter.com/weblessons/congruentconcentration/cong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4038600"/>
            <a:ext cx="1076325" cy="1905000"/>
          </a:xfrm>
          <a:prstGeom prst="rect">
            <a:avLst/>
          </a:prstGeom>
          <a:noFill/>
        </p:spPr>
      </p:pic>
      <p:pic>
        <p:nvPicPr>
          <p:cNvPr id="1036" name="Picture 12" descr="http://www.studyzone.org/testprep/math4/e/congru13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2133600"/>
            <a:ext cx="2708297" cy="2038350"/>
          </a:xfrm>
          <a:prstGeom prst="rect">
            <a:avLst/>
          </a:prstGeom>
          <a:noFill/>
        </p:spPr>
      </p:pic>
      <p:pic>
        <p:nvPicPr>
          <p:cNvPr id="1038" name="Picture 14" descr="http://www.education.vic.gov.au/images/content/studentlearning/mathscontinuum/Congruent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3290887" y="1585913"/>
            <a:ext cx="3514725" cy="1257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http://mrferrell.pbworks.com/f/1246244593/classifying%20angl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143000"/>
            <a:ext cx="4724400" cy="4468258"/>
          </a:xfrm>
          <a:prstGeom prst="rect">
            <a:avLst/>
          </a:prstGeom>
          <a:noFill/>
        </p:spPr>
      </p:pic>
      <p:sp>
        <p:nvSpPr>
          <p:cNvPr id="18" name="Cloud Callout 17"/>
          <p:cNvSpPr/>
          <p:nvPr/>
        </p:nvSpPr>
        <p:spPr>
          <a:xfrm rot="20045774">
            <a:off x="275362" y="473288"/>
            <a:ext cx="2424466" cy="1120521"/>
          </a:xfrm>
          <a:prstGeom prst="cloudCallout">
            <a:avLst>
              <a:gd name="adj1" fmla="val 23827"/>
              <a:gd name="adj2" fmla="val 96876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 rot="19741228">
            <a:off x="487146" y="788351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Rockwell" pitchFamily="18" charset="0"/>
              </a:rPr>
              <a:t>90 degrees (90°)</a:t>
            </a:r>
            <a:endParaRPr lang="en-US" b="1" dirty="0">
              <a:latin typeface="Rockwell" pitchFamily="18" charset="0"/>
            </a:endParaRPr>
          </a:p>
        </p:txBody>
      </p:sp>
      <p:sp>
        <p:nvSpPr>
          <p:cNvPr id="20" name="Cloud Callout 19"/>
          <p:cNvSpPr/>
          <p:nvPr/>
        </p:nvSpPr>
        <p:spPr>
          <a:xfrm rot="793565">
            <a:off x="6148285" y="298773"/>
            <a:ext cx="2591576" cy="1278009"/>
          </a:xfrm>
          <a:prstGeom prst="cloudCallout">
            <a:avLst>
              <a:gd name="adj1" fmla="val -55327"/>
              <a:gd name="adj2" fmla="val 86692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 rot="754316">
            <a:off x="6476379" y="519868"/>
            <a:ext cx="2077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Rockwell" pitchFamily="18" charset="0"/>
              </a:rPr>
              <a:t>Angles greater than 90 degrees ( &gt;90°)</a:t>
            </a:r>
            <a:endParaRPr lang="en-US" b="1" dirty="0">
              <a:latin typeface="Rockwell" pitchFamily="18" charset="0"/>
            </a:endParaRPr>
          </a:p>
        </p:txBody>
      </p:sp>
      <p:sp>
        <p:nvSpPr>
          <p:cNvPr id="23" name="Cloud Callout 22"/>
          <p:cNvSpPr/>
          <p:nvPr/>
        </p:nvSpPr>
        <p:spPr>
          <a:xfrm rot="12635295">
            <a:off x="133529" y="5365018"/>
            <a:ext cx="2552754" cy="1222886"/>
          </a:xfrm>
          <a:prstGeom prst="cloudCallout">
            <a:avLst>
              <a:gd name="adj1" fmla="val -15372"/>
              <a:gd name="adj2" fmla="val 176463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1592606">
            <a:off x="406720" y="5578181"/>
            <a:ext cx="19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Rockwell" pitchFamily="18" charset="0"/>
              </a:rPr>
              <a:t>Angles less than 90 degrees (&lt; 90°)</a:t>
            </a:r>
            <a:endParaRPr lang="en-US" b="1" dirty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44958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Rockwell" pitchFamily="18" charset="0"/>
              </a:rPr>
              <a:t>Equilateral triangle</a:t>
            </a:r>
            <a:endParaRPr lang="en-US" b="1" dirty="0">
              <a:latin typeface="Rockwell" pitchFamily="18" charset="0"/>
            </a:endParaRPr>
          </a:p>
        </p:txBody>
      </p:sp>
      <p:pic>
        <p:nvPicPr>
          <p:cNvPr id="17410" name="Picture 2" descr="http://www.sciencekids.co.nz/images/pictures/math/equilateraltriang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600200"/>
            <a:ext cx="2988443" cy="2695575"/>
          </a:xfrm>
          <a:prstGeom prst="rect">
            <a:avLst/>
          </a:prstGeom>
          <a:noFill/>
        </p:spPr>
      </p:pic>
      <p:pic>
        <p:nvPicPr>
          <p:cNvPr id="17412" name="Picture 4" descr="triangle isoscel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2590800"/>
            <a:ext cx="1832610" cy="2819400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419600" y="1371600"/>
            <a:ext cx="4495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ckwell" pitchFamily="18" charset="0"/>
                <a:ea typeface="+mj-ea"/>
                <a:cs typeface="+mj-cs"/>
              </a:rPr>
              <a:t>Isosceles triangle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ckwell" pitchFamily="18" charset="0"/>
              <a:ea typeface="+mj-ea"/>
              <a:cs typeface="+mj-cs"/>
            </a:endParaRPr>
          </a:p>
        </p:txBody>
      </p:sp>
      <p:pic>
        <p:nvPicPr>
          <p:cNvPr id="17414" name="Picture 6" descr="http://www.netanimations.net/animated_arrow_1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63398">
            <a:off x="457200" y="2438400"/>
            <a:ext cx="828675" cy="466725"/>
          </a:xfrm>
          <a:prstGeom prst="rect">
            <a:avLst/>
          </a:prstGeom>
          <a:noFill/>
        </p:spPr>
      </p:pic>
      <p:pic>
        <p:nvPicPr>
          <p:cNvPr id="17416" name="Picture 8" descr="http://www.netanimations.net/animated_arrow_1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521250">
            <a:off x="2911338" y="2220797"/>
            <a:ext cx="828675" cy="466725"/>
          </a:xfrm>
          <a:prstGeom prst="rect">
            <a:avLst/>
          </a:prstGeom>
          <a:noFill/>
        </p:spPr>
      </p:pic>
      <p:pic>
        <p:nvPicPr>
          <p:cNvPr id="17418" name="Picture 10" descr="http://www.netanimations.net/animated_arrow_1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1800225" y="4600575"/>
            <a:ext cx="828675" cy="466725"/>
          </a:xfrm>
          <a:prstGeom prst="rect">
            <a:avLst/>
          </a:prstGeom>
          <a:noFill/>
        </p:spPr>
      </p:pic>
      <p:pic>
        <p:nvPicPr>
          <p:cNvPr id="17420" name="Picture 12" descr="http://www.netanimations.net/animated_arrow_1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3733800"/>
            <a:ext cx="828675" cy="466725"/>
          </a:xfrm>
          <a:prstGeom prst="rect">
            <a:avLst/>
          </a:prstGeom>
          <a:noFill/>
        </p:spPr>
      </p:pic>
      <p:pic>
        <p:nvPicPr>
          <p:cNvPr id="17422" name="Picture 14" descr="http://www.netanimations.net/animated_arrow_1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7086600" y="3657600"/>
            <a:ext cx="828675" cy="466725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85800" y="5410200"/>
            <a:ext cx="3200400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Rockwell" pitchFamily="18" charset="0"/>
              </a:rPr>
              <a:t>An equilateral triangle has all congruent sides</a:t>
            </a:r>
            <a:endParaRPr lang="en-US" dirty="0">
              <a:latin typeface="Rockwell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53000" y="5562600"/>
            <a:ext cx="3200400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Rockwell" pitchFamily="18" charset="0"/>
              </a:rPr>
              <a:t>An isosceles triangle has all at least two congruent sides</a:t>
            </a:r>
            <a:endParaRPr lang="en-US" dirty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mathsisfun.com/images/triangle-scale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5429" y="304800"/>
            <a:ext cx="3628571" cy="1524000"/>
          </a:xfrm>
          <a:prstGeom prst="rect">
            <a:avLst/>
          </a:prstGeom>
          <a:noFill/>
        </p:spPr>
      </p:pic>
      <p:pic>
        <p:nvPicPr>
          <p:cNvPr id="18436" name="Picture 4" descr="http://www.k6-geometric-shapes.com/image-files/triangle-scale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1828800"/>
            <a:ext cx="3429000" cy="3429000"/>
          </a:xfrm>
          <a:prstGeom prst="rect">
            <a:avLst/>
          </a:prstGeom>
          <a:noFill/>
        </p:spPr>
      </p:pic>
      <p:pic>
        <p:nvPicPr>
          <p:cNvPr id="18438" name="Picture 6" descr="http://www.newbedford.k12.ma.us/elementary/gomes/stjohn/Subjects/Math/Geo/scalene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810000"/>
            <a:ext cx="1905000" cy="26095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1066800"/>
            <a:ext cx="3962400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Rockwell" pitchFamily="18" charset="0"/>
              </a:rPr>
              <a:t>No equal sides </a:t>
            </a:r>
            <a:endParaRPr lang="en-US" sz="3600" dirty="0">
              <a:latin typeface="Rockwell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95800" y="5181600"/>
            <a:ext cx="3962400" cy="646331"/>
          </a:xfrm>
          <a:prstGeom prst="rect">
            <a:avLst/>
          </a:prstGeom>
          <a:solidFill>
            <a:srgbClr val="FFFF6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Rockwell" pitchFamily="18" charset="0"/>
              </a:rPr>
              <a:t>No equal angles</a:t>
            </a:r>
            <a:endParaRPr lang="en-US" sz="3600" dirty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Rockwell" pitchFamily="18" charset="0"/>
              </a:rPr>
              <a:t>Right trapezoid</a:t>
            </a:r>
            <a:endParaRPr lang="en-US" b="1" dirty="0">
              <a:latin typeface="Rockwell" pitchFamily="18" charset="0"/>
            </a:endParaRPr>
          </a:p>
        </p:txBody>
      </p:sp>
      <p:pic>
        <p:nvPicPr>
          <p:cNvPr id="4100" name="Picture 4" descr="http://www.basic-mathematics.com/images/Righttrapezoi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600200"/>
            <a:ext cx="4876800" cy="1428750"/>
          </a:xfrm>
          <a:prstGeom prst="rect">
            <a:avLst/>
          </a:prstGeom>
          <a:noFill/>
        </p:spPr>
      </p:pic>
      <p:pic>
        <p:nvPicPr>
          <p:cNvPr id="4102" name="Picture 6" descr="http://2.bp.blogspot.com/_ALMi8O-TGHY/SS9qWVLbS6I/AAAAAAAAAAs/YU04XX0JP9E/s320/rigt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4495800"/>
            <a:ext cx="2162175" cy="1551484"/>
          </a:xfrm>
          <a:prstGeom prst="rect">
            <a:avLst/>
          </a:prstGeom>
          <a:solidFill>
            <a:srgbClr val="FFFF99"/>
          </a:solidFill>
        </p:spPr>
      </p:pic>
      <p:pic>
        <p:nvPicPr>
          <p:cNvPr id="4104" name="Picture 8" descr="http://www.infinitywindows.com/images/polygons/Npoly_P4_6-1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1828800"/>
            <a:ext cx="1600200" cy="1600200"/>
          </a:xfrm>
          <a:prstGeom prst="rect">
            <a:avLst/>
          </a:prstGeom>
          <a:noFill/>
        </p:spPr>
      </p:pic>
      <p:pic>
        <p:nvPicPr>
          <p:cNvPr id="4106" name="Picture 10" descr="http://2.bp.blogspot.com/_HcqYjWSjc9g/TN7ECzqhkaI/AAAAAAAAABo/sw2-z00h_sc/s1600/Trapezoid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3505200"/>
            <a:ext cx="2857500" cy="28575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810000" y="3124200"/>
            <a:ext cx="4602542" cy="584775"/>
          </a:xfrm>
          <a:prstGeom prst="rect">
            <a:avLst/>
          </a:prstGeom>
          <a:solidFill>
            <a:srgbClr val="FFFF99"/>
          </a:solidFill>
        </p:spPr>
        <p:txBody>
          <a:bodyPr wrap="none">
            <a:spAutoFit/>
          </a:bodyPr>
          <a:lstStyle/>
          <a:p>
            <a:r>
              <a:rPr lang="en-US" sz="3200" dirty="0" smtClean="0">
                <a:latin typeface="Rockwell" pitchFamily="18" charset="0"/>
              </a:rPr>
              <a:t>having two right angles</a:t>
            </a:r>
            <a:endParaRPr lang="en-US" sz="3200" dirty="0">
              <a:latin typeface="Rockwell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0" y="4419600"/>
            <a:ext cx="1066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066800"/>
            <a:ext cx="4038600" cy="1066800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Rockwell" pitchFamily="18" charset="0"/>
              </a:rPr>
              <a:t>intersect or meet to form right angles</a:t>
            </a:r>
            <a:endParaRPr lang="en-US" dirty="0">
              <a:latin typeface="Rockwell" pitchFamily="18" charset="0"/>
            </a:endParaRPr>
          </a:p>
        </p:txBody>
      </p:sp>
      <p:pic>
        <p:nvPicPr>
          <p:cNvPr id="24578" name="Picture 2" descr="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895600"/>
            <a:ext cx="1905000" cy="1604211"/>
          </a:xfrm>
          <a:prstGeom prst="rect">
            <a:avLst/>
          </a:prstGeom>
          <a:noFill/>
        </p:spPr>
      </p:pic>
      <p:pic>
        <p:nvPicPr>
          <p:cNvPr id="24580" name="Picture 4" descr="Perpendicular Exampl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5000624"/>
            <a:ext cx="1800099" cy="1857376"/>
          </a:xfrm>
          <a:prstGeom prst="rect">
            <a:avLst/>
          </a:prstGeom>
          <a:noFill/>
        </p:spPr>
      </p:pic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066800"/>
            <a:ext cx="4038600" cy="1600200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Rockwell" pitchFamily="18" charset="0"/>
              </a:rPr>
              <a:t>always are the same distance apart and never touch  </a:t>
            </a:r>
            <a:endParaRPr lang="en-US" dirty="0">
              <a:latin typeface="Rockwell" pitchFamily="18" charset="0"/>
            </a:endParaRPr>
          </a:p>
        </p:txBody>
      </p:sp>
      <p:pic>
        <p:nvPicPr>
          <p:cNvPr id="24582" name="Picture 6" descr="imag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5638800"/>
            <a:ext cx="2247900" cy="1000125"/>
          </a:xfrm>
          <a:prstGeom prst="rect">
            <a:avLst/>
          </a:prstGeom>
          <a:noFill/>
        </p:spPr>
      </p:pic>
      <p:pic>
        <p:nvPicPr>
          <p:cNvPr id="24584" name="Picture 8" descr="imag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3429000"/>
            <a:ext cx="2785533" cy="10668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33400" y="4572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Rockwell" pitchFamily="18" charset="0"/>
              </a:rPr>
              <a:t>Perpendicular lines</a:t>
            </a:r>
            <a:endParaRPr lang="en-US" sz="2800" b="1" dirty="0">
              <a:latin typeface="Rockwell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8200" y="45720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Rockwell" pitchFamily="18" charset="0"/>
              </a:rPr>
              <a:t>Parallel lines</a:t>
            </a:r>
            <a:endParaRPr lang="en-US" sz="2800" b="1" dirty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altlakelifestyles.com/wp-content/uploads/2010/03/iStock_000001383893XSmall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81000"/>
            <a:ext cx="2124923" cy="3228975"/>
          </a:xfrm>
          <a:prstGeom prst="rect">
            <a:avLst/>
          </a:prstGeom>
          <a:noFill/>
        </p:spPr>
      </p:pic>
      <p:pic>
        <p:nvPicPr>
          <p:cNvPr id="1028" name="Picture 4" descr="http://images.dexknows.com/cms/How_to_Find_a_Reputable_Tile_and_Stone_Contractor_2606743_4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124200"/>
            <a:ext cx="3619500" cy="236054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43000" y="3733800"/>
            <a:ext cx="259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Rockwell" pitchFamily="18" charset="0"/>
              </a:rPr>
              <a:t>Tile the floor</a:t>
            </a:r>
            <a:endParaRPr lang="en-US" sz="2800" b="1" dirty="0">
              <a:latin typeface="Rockwell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5638800"/>
            <a:ext cx="4876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Rockwell" pitchFamily="18" charset="0"/>
              </a:rPr>
              <a:t>Tile the backsplash in the kitchen</a:t>
            </a:r>
            <a:endParaRPr lang="en-US" sz="2800" b="1" dirty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848</Words>
  <Application>Microsoft Office PowerPoint</Application>
  <PresentationFormat>On-screen Show (4:3)</PresentationFormat>
  <Paragraphs>134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Compare and Contrast Polygons</vt:lpstr>
      <vt:lpstr>Polygon</vt:lpstr>
      <vt:lpstr>congruent</vt:lpstr>
      <vt:lpstr>Slide 4</vt:lpstr>
      <vt:lpstr>Equilateral triangle</vt:lpstr>
      <vt:lpstr>Slide 6</vt:lpstr>
      <vt:lpstr>Right trapezoid</vt:lpstr>
      <vt:lpstr>Slide 8</vt:lpstr>
      <vt:lpstr>Slide 9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Compare and Contrast Polygons</dc:title>
  <dc:creator>heather_whitehead</dc:creator>
  <cp:lastModifiedBy>WCPSS</cp:lastModifiedBy>
  <cp:revision>29</cp:revision>
  <dcterms:created xsi:type="dcterms:W3CDTF">2011-08-05T14:52:49Z</dcterms:created>
  <dcterms:modified xsi:type="dcterms:W3CDTF">2011-10-27T13:39:07Z</dcterms:modified>
</cp:coreProperties>
</file>